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10"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6032DC-B024-46A2-89AB-5D66C9CE4D25}" v="16" dt="2025-11-05T21:25:16.1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7" d="100"/>
          <a:sy n="107" d="100"/>
        </p:scale>
        <p:origin x="67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9E3034-571B-40C9-8D93-DE56F525E391}" type="datetimeFigureOut">
              <a:rPr lang="en-US" smtClean="0"/>
              <a:t>11/10/2025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886794-96B2-41E1-B61E-6A1E72CB020D}" type="slidenum">
              <a:rPr lang="en-US" smtClean="0"/>
              <a:t>‹#›</a:t>
            </a:fld>
            <a:endParaRPr lang="en-US"/>
          </a:p>
        </p:txBody>
      </p:sp>
    </p:spTree>
    <p:extLst>
      <p:ext uri="{BB962C8B-B14F-4D97-AF65-F5344CB8AC3E}">
        <p14:creationId xmlns:p14="http://schemas.microsoft.com/office/powerpoint/2010/main" val="2599960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b="1" dirty="0"/>
              <a:t>Benefits of New Years Resolutions. </a:t>
            </a:r>
            <a:r>
              <a:rPr lang="en-US" dirty="0"/>
              <a:t>The New Year is a great time to reflect and set intentions for the new year with resolutions.  The new year often provides the feeling of a fresh share and symbolizes a chance to reset.  </a:t>
            </a:r>
          </a:p>
          <a:p>
            <a:pPr marL="171450" indent="-171450">
              <a:buFontTx/>
              <a:buChar char="-"/>
            </a:pPr>
            <a:endParaRPr lang="en-US" dirty="0"/>
          </a:p>
          <a:p>
            <a:pPr marL="171450" indent="-171450">
              <a:buFontTx/>
              <a:buChar char="-"/>
            </a:pPr>
            <a:r>
              <a:rPr lang="en-US" dirty="0"/>
              <a:t>There are several benefits to setting goals for the new year!</a:t>
            </a:r>
          </a:p>
          <a:p>
            <a:pPr marL="171450" indent="-171450">
              <a:buFontTx/>
              <a:buChar char="-"/>
            </a:pPr>
            <a:r>
              <a:rPr lang="en-US" dirty="0"/>
              <a:t>It provides fresh start to reset, creates the opportunity to redefine personal and professional goals, creates a motivational boost, holds you accountable, and aids in overall personal growth and wellbeing.</a:t>
            </a:r>
          </a:p>
          <a:p>
            <a:pPr marL="171450" indent="-171450">
              <a:buFontTx/>
              <a:buChar char="-"/>
            </a:pPr>
            <a:r>
              <a:rPr lang="en-US" dirty="0"/>
              <a:t>Today we are going to be jumping into healthy habits for the new year (which you can use to guide your resolutions), preventive health to keep and stay healthy, and ways we are here to support your health journey this new year.</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759D328-0116-B046-9B9F-7D4BEAF8D07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50647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48767-DE3C-831B-D5E5-10F9263328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7B98AA8-D8EE-4D03-9A31-A788CBAB16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BB775B0-9A79-429E-9920-25614180597D}"/>
              </a:ext>
            </a:extLst>
          </p:cNvPr>
          <p:cNvSpPr>
            <a:spLocks noGrp="1"/>
          </p:cNvSpPr>
          <p:nvPr>
            <p:ph type="dt" sz="half" idx="10"/>
          </p:nvPr>
        </p:nvSpPr>
        <p:spPr/>
        <p:txBody>
          <a:bodyPr/>
          <a:lstStyle/>
          <a:p>
            <a:fld id="{4C19D854-EF7D-44D0-9798-4C2218B4C269}" type="datetimeFigureOut">
              <a:rPr lang="en-US" smtClean="0"/>
              <a:t>11/10/2025</a:t>
            </a:fld>
            <a:endParaRPr lang="en-US"/>
          </a:p>
        </p:txBody>
      </p:sp>
      <p:sp>
        <p:nvSpPr>
          <p:cNvPr id="5" name="Footer Placeholder 4">
            <a:extLst>
              <a:ext uri="{FF2B5EF4-FFF2-40B4-BE49-F238E27FC236}">
                <a16:creationId xmlns:a16="http://schemas.microsoft.com/office/drawing/2014/main" id="{86B09B8F-7BDF-B0D5-1100-AA8CBDCFCB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0351CD-C4B4-015C-DB4B-2D8531F31A0F}"/>
              </a:ext>
            </a:extLst>
          </p:cNvPr>
          <p:cNvSpPr>
            <a:spLocks noGrp="1"/>
          </p:cNvSpPr>
          <p:nvPr>
            <p:ph type="sldNum" sz="quarter" idx="12"/>
          </p:nvPr>
        </p:nvSpPr>
        <p:spPr/>
        <p:txBody>
          <a:bodyPr/>
          <a:lstStyle/>
          <a:p>
            <a:fld id="{10483373-6B7D-41F2-93B8-4E0CFFE05346}" type="slidenum">
              <a:rPr lang="en-US" smtClean="0"/>
              <a:t>‹#›</a:t>
            </a:fld>
            <a:endParaRPr lang="en-US"/>
          </a:p>
        </p:txBody>
      </p:sp>
    </p:spTree>
    <p:extLst>
      <p:ext uri="{BB962C8B-B14F-4D97-AF65-F5344CB8AC3E}">
        <p14:creationId xmlns:p14="http://schemas.microsoft.com/office/powerpoint/2010/main" val="3268552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30C46-342A-D172-9329-59286FCCAD9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5A4130E-D29B-59A7-07C6-4C4DD20B8BF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B5811D-FE27-5FBA-0485-CCC375FC7C58}"/>
              </a:ext>
            </a:extLst>
          </p:cNvPr>
          <p:cNvSpPr>
            <a:spLocks noGrp="1"/>
          </p:cNvSpPr>
          <p:nvPr>
            <p:ph type="dt" sz="half" idx="10"/>
          </p:nvPr>
        </p:nvSpPr>
        <p:spPr/>
        <p:txBody>
          <a:bodyPr/>
          <a:lstStyle/>
          <a:p>
            <a:fld id="{4C19D854-EF7D-44D0-9798-4C2218B4C269}" type="datetimeFigureOut">
              <a:rPr lang="en-US" smtClean="0"/>
              <a:t>11/10/2025</a:t>
            </a:fld>
            <a:endParaRPr lang="en-US"/>
          </a:p>
        </p:txBody>
      </p:sp>
      <p:sp>
        <p:nvSpPr>
          <p:cNvPr id="5" name="Footer Placeholder 4">
            <a:extLst>
              <a:ext uri="{FF2B5EF4-FFF2-40B4-BE49-F238E27FC236}">
                <a16:creationId xmlns:a16="http://schemas.microsoft.com/office/drawing/2014/main" id="{D8B7F39F-AF17-8749-0A4B-6D58882967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802F96-A0D0-C113-7817-DF72EAF9EA13}"/>
              </a:ext>
            </a:extLst>
          </p:cNvPr>
          <p:cNvSpPr>
            <a:spLocks noGrp="1"/>
          </p:cNvSpPr>
          <p:nvPr>
            <p:ph type="sldNum" sz="quarter" idx="12"/>
          </p:nvPr>
        </p:nvSpPr>
        <p:spPr/>
        <p:txBody>
          <a:bodyPr/>
          <a:lstStyle/>
          <a:p>
            <a:fld id="{10483373-6B7D-41F2-93B8-4E0CFFE05346}" type="slidenum">
              <a:rPr lang="en-US" smtClean="0"/>
              <a:t>‹#›</a:t>
            </a:fld>
            <a:endParaRPr lang="en-US"/>
          </a:p>
        </p:txBody>
      </p:sp>
    </p:spTree>
    <p:extLst>
      <p:ext uri="{BB962C8B-B14F-4D97-AF65-F5344CB8AC3E}">
        <p14:creationId xmlns:p14="http://schemas.microsoft.com/office/powerpoint/2010/main" val="19081793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029B11-3FCE-9630-CAD6-84D08B58AC6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72C1C4A-A0B5-FEA5-7B7E-4FAD8CA76AC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42CFA1-8F79-1BC5-9F61-D3C1B562E3DD}"/>
              </a:ext>
            </a:extLst>
          </p:cNvPr>
          <p:cNvSpPr>
            <a:spLocks noGrp="1"/>
          </p:cNvSpPr>
          <p:nvPr>
            <p:ph type="dt" sz="half" idx="10"/>
          </p:nvPr>
        </p:nvSpPr>
        <p:spPr/>
        <p:txBody>
          <a:bodyPr/>
          <a:lstStyle/>
          <a:p>
            <a:fld id="{4C19D854-EF7D-44D0-9798-4C2218B4C269}" type="datetimeFigureOut">
              <a:rPr lang="en-US" smtClean="0"/>
              <a:t>11/10/2025</a:t>
            </a:fld>
            <a:endParaRPr lang="en-US"/>
          </a:p>
        </p:txBody>
      </p:sp>
      <p:sp>
        <p:nvSpPr>
          <p:cNvPr id="5" name="Footer Placeholder 4">
            <a:extLst>
              <a:ext uri="{FF2B5EF4-FFF2-40B4-BE49-F238E27FC236}">
                <a16:creationId xmlns:a16="http://schemas.microsoft.com/office/drawing/2014/main" id="{F8EF823C-2073-98B9-EF57-6AD68403A3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A7A850-15A1-380D-56ED-444A19391B17}"/>
              </a:ext>
            </a:extLst>
          </p:cNvPr>
          <p:cNvSpPr>
            <a:spLocks noGrp="1"/>
          </p:cNvSpPr>
          <p:nvPr>
            <p:ph type="sldNum" sz="quarter" idx="12"/>
          </p:nvPr>
        </p:nvSpPr>
        <p:spPr/>
        <p:txBody>
          <a:bodyPr/>
          <a:lstStyle/>
          <a:p>
            <a:fld id="{10483373-6B7D-41F2-93B8-4E0CFFE05346}" type="slidenum">
              <a:rPr lang="en-US" smtClean="0"/>
              <a:t>‹#›</a:t>
            </a:fld>
            <a:endParaRPr lang="en-US"/>
          </a:p>
        </p:txBody>
      </p:sp>
    </p:spTree>
    <p:extLst>
      <p:ext uri="{BB962C8B-B14F-4D97-AF65-F5344CB8AC3E}">
        <p14:creationId xmlns:p14="http://schemas.microsoft.com/office/powerpoint/2010/main" val="42511957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 Copy 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2"/>
                </a:solidFill>
              </a:defRPr>
            </a:lvl1pPr>
          </a:lstStyle>
          <a:p>
            <a:r>
              <a:rPr lang="en-US"/>
              <a:t>Click to edit title style</a:t>
            </a:r>
          </a:p>
        </p:txBody>
      </p:sp>
      <p:sp>
        <p:nvSpPr>
          <p:cNvPr id="3" name="Content Placeholder 2"/>
          <p:cNvSpPr>
            <a:spLocks noGrp="1"/>
          </p:cNvSpPr>
          <p:nvPr>
            <p:ph sz="half" idx="1" hasCustomPrompt="1"/>
          </p:nvPr>
        </p:nvSpPr>
        <p:spPr>
          <a:xfrm>
            <a:off x="689940" y="1825625"/>
            <a:ext cx="5253660" cy="3965575"/>
          </a:xfrm>
          <a:prstGeom prst="rect">
            <a:avLst/>
          </a:prstGeom>
        </p:spPr>
        <p:txBody>
          <a:bodyPr/>
          <a:lstStyle>
            <a:lvl1pPr>
              <a:lnSpc>
                <a:spcPct val="110000"/>
              </a:lnSpc>
              <a:spcBef>
                <a:spcPts val="1200"/>
              </a:spcBef>
              <a:defRPr>
                <a:solidFill>
                  <a:schemeClr val="tx2"/>
                </a:solidFill>
              </a:defRPr>
            </a:lvl1pPr>
          </a:lstStyle>
          <a:p>
            <a:pPr lvl="0"/>
            <a:r>
              <a:rPr lang="en-US"/>
              <a:t>Click to edit text styles</a:t>
            </a:r>
          </a:p>
        </p:txBody>
      </p:sp>
      <p:sp>
        <p:nvSpPr>
          <p:cNvPr id="4" name="Content Placeholder 3"/>
          <p:cNvSpPr>
            <a:spLocks noGrp="1"/>
          </p:cNvSpPr>
          <p:nvPr>
            <p:ph sz="half" idx="2" hasCustomPrompt="1"/>
          </p:nvPr>
        </p:nvSpPr>
        <p:spPr>
          <a:xfrm>
            <a:off x="6096000" y="1825625"/>
            <a:ext cx="5257800" cy="3965575"/>
          </a:xfrm>
          <a:prstGeom prst="rect">
            <a:avLst/>
          </a:prstGeom>
        </p:spPr>
        <p:txBody>
          <a:bodyPr/>
          <a:lstStyle>
            <a:lvl1pPr>
              <a:lnSpc>
                <a:spcPct val="110000"/>
              </a:lnSpc>
              <a:spcBef>
                <a:spcPts val="1200"/>
              </a:spcBef>
              <a:defRPr>
                <a:solidFill>
                  <a:schemeClr val="tx2"/>
                </a:solidFill>
              </a:defRPr>
            </a:lvl1pPr>
          </a:lstStyle>
          <a:p>
            <a:pPr lvl="0"/>
            <a:r>
              <a:rPr lang="en-US"/>
              <a:t>Click to edit text styles</a:t>
            </a:r>
          </a:p>
        </p:txBody>
      </p:sp>
      <p:sp>
        <p:nvSpPr>
          <p:cNvPr id="7" name="Slide Number Placeholder 6"/>
          <p:cNvSpPr>
            <a:spLocks noGrp="1"/>
          </p:cNvSpPr>
          <p:nvPr>
            <p:ph type="sldNum" sz="quarter" idx="12"/>
          </p:nvPr>
        </p:nvSpPr>
        <p:spPr>
          <a:xfrm>
            <a:off x="11353800" y="6219011"/>
            <a:ext cx="621711" cy="365125"/>
          </a:xfrm>
          <a:prstGeom prst="rect">
            <a:avLst/>
          </a:prstGeom>
        </p:spPr>
        <p:txBody>
          <a:bodyPr/>
          <a:lstStyle/>
          <a:p>
            <a:fld id="{682A1055-845A-D14A-971D-E1FB772C0617}" type="slidenum">
              <a:rPr lang="en-US" smtClean="0"/>
              <a:t>‹#›</a:t>
            </a:fld>
            <a:endParaRPr lang="en-US"/>
          </a:p>
        </p:txBody>
      </p:sp>
      <p:sp>
        <p:nvSpPr>
          <p:cNvPr id="10" name="Text Placeholder 19">
            <a:extLst>
              <a:ext uri="{FF2B5EF4-FFF2-40B4-BE49-F238E27FC236}">
                <a16:creationId xmlns:a16="http://schemas.microsoft.com/office/drawing/2014/main" id="{2EBE2EBC-CADD-6B5F-568C-FE99B370102C}"/>
              </a:ext>
            </a:extLst>
          </p:cNvPr>
          <p:cNvSpPr>
            <a:spLocks noGrp="1"/>
          </p:cNvSpPr>
          <p:nvPr>
            <p:ph type="body" sz="quarter" idx="13" hasCustomPrompt="1"/>
          </p:nvPr>
        </p:nvSpPr>
        <p:spPr>
          <a:xfrm>
            <a:off x="689939" y="314266"/>
            <a:ext cx="10812122" cy="484188"/>
          </a:xfrm>
          <a:prstGeom prst="rect">
            <a:avLst/>
          </a:prstGeom>
        </p:spPr>
        <p:txBody>
          <a:bodyPr anchor="b">
            <a:normAutofit/>
          </a:bodyPr>
          <a:lstStyle>
            <a:lvl1pPr>
              <a:defRPr sz="1600" cap="none" spc="150" baseline="0">
                <a:solidFill>
                  <a:schemeClr val="tx1"/>
                </a:solidFill>
                <a:latin typeface="Calibri" panose="020F0502020204030204" pitchFamily="34" charset="0"/>
                <a:cs typeface="Calibri" panose="020F0502020204030204" pitchFamily="34" charset="0"/>
              </a:defRPr>
            </a:lvl1pPr>
          </a:lstStyle>
          <a:p>
            <a:pPr lvl="0"/>
            <a:r>
              <a:rPr lang="en-US"/>
              <a:t>Click to edit text styles</a:t>
            </a:r>
          </a:p>
        </p:txBody>
      </p:sp>
    </p:spTree>
    <p:extLst>
      <p:ext uri="{BB962C8B-B14F-4D97-AF65-F5344CB8AC3E}">
        <p14:creationId xmlns:p14="http://schemas.microsoft.com/office/powerpoint/2010/main" val="4245465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E4B08-5743-17B7-F65E-C602C585C4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472B46-E64B-D335-41A8-BC8AFE617B8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2E66C5-D949-92DC-44D3-1070941D20B5}"/>
              </a:ext>
            </a:extLst>
          </p:cNvPr>
          <p:cNvSpPr>
            <a:spLocks noGrp="1"/>
          </p:cNvSpPr>
          <p:nvPr>
            <p:ph type="dt" sz="half" idx="10"/>
          </p:nvPr>
        </p:nvSpPr>
        <p:spPr/>
        <p:txBody>
          <a:bodyPr/>
          <a:lstStyle/>
          <a:p>
            <a:fld id="{4C19D854-EF7D-44D0-9798-4C2218B4C269}" type="datetimeFigureOut">
              <a:rPr lang="en-US" smtClean="0"/>
              <a:t>11/10/2025</a:t>
            </a:fld>
            <a:endParaRPr lang="en-US"/>
          </a:p>
        </p:txBody>
      </p:sp>
      <p:sp>
        <p:nvSpPr>
          <p:cNvPr id="5" name="Footer Placeholder 4">
            <a:extLst>
              <a:ext uri="{FF2B5EF4-FFF2-40B4-BE49-F238E27FC236}">
                <a16:creationId xmlns:a16="http://schemas.microsoft.com/office/drawing/2014/main" id="{3DAADDC7-854C-FAF9-69FA-0BAE950CB9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4475D2-F493-4C1E-0508-110B3B4A5CB3}"/>
              </a:ext>
            </a:extLst>
          </p:cNvPr>
          <p:cNvSpPr>
            <a:spLocks noGrp="1"/>
          </p:cNvSpPr>
          <p:nvPr>
            <p:ph type="sldNum" sz="quarter" idx="12"/>
          </p:nvPr>
        </p:nvSpPr>
        <p:spPr/>
        <p:txBody>
          <a:bodyPr/>
          <a:lstStyle/>
          <a:p>
            <a:fld id="{10483373-6B7D-41F2-93B8-4E0CFFE05346}" type="slidenum">
              <a:rPr lang="en-US" smtClean="0"/>
              <a:t>‹#›</a:t>
            </a:fld>
            <a:endParaRPr lang="en-US"/>
          </a:p>
        </p:txBody>
      </p:sp>
    </p:spTree>
    <p:extLst>
      <p:ext uri="{BB962C8B-B14F-4D97-AF65-F5344CB8AC3E}">
        <p14:creationId xmlns:p14="http://schemas.microsoft.com/office/powerpoint/2010/main" val="3143926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82665-64B9-F6B5-AB83-4B8F267370C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9E51AAA-1BDC-98BE-42B1-0567E5F3654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6B74C9E-E40A-3805-897A-03AF6291C925}"/>
              </a:ext>
            </a:extLst>
          </p:cNvPr>
          <p:cNvSpPr>
            <a:spLocks noGrp="1"/>
          </p:cNvSpPr>
          <p:nvPr>
            <p:ph type="dt" sz="half" idx="10"/>
          </p:nvPr>
        </p:nvSpPr>
        <p:spPr/>
        <p:txBody>
          <a:bodyPr/>
          <a:lstStyle/>
          <a:p>
            <a:fld id="{4C19D854-EF7D-44D0-9798-4C2218B4C269}" type="datetimeFigureOut">
              <a:rPr lang="en-US" smtClean="0"/>
              <a:t>11/10/2025</a:t>
            </a:fld>
            <a:endParaRPr lang="en-US"/>
          </a:p>
        </p:txBody>
      </p:sp>
      <p:sp>
        <p:nvSpPr>
          <p:cNvPr id="5" name="Footer Placeholder 4">
            <a:extLst>
              <a:ext uri="{FF2B5EF4-FFF2-40B4-BE49-F238E27FC236}">
                <a16:creationId xmlns:a16="http://schemas.microsoft.com/office/drawing/2014/main" id="{70810246-F241-5A79-4841-CCCC430FAD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93D0AC-ED32-EEDE-3913-15AAE7027E5A}"/>
              </a:ext>
            </a:extLst>
          </p:cNvPr>
          <p:cNvSpPr>
            <a:spLocks noGrp="1"/>
          </p:cNvSpPr>
          <p:nvPr>
            <p:ph type="sldNum" sz="quarter" idx="12"/>
          </p:nvPr>
        </p:nvSpPr>
        <p:spPr/>
        <p:txBody>
          <a:bodyPr/>
          <a:lstStyle/>
          <a:p>
            <a:fld id="{10483373-6B7D-41F2-93B8-4E0CFFE05346}" type="slidenum">
              <a:rPr lang="en-US" smtClean="0"/>
              <a:t>‹#›</a:t>
            </a:fld>
            <a:endParaRPr lang="en-US"/>
          </a:p>
        </p:txBody>
      </p:sp>
    </p:spTree>
    <p:extLst>
      <p:ext uri="{BB962C8B-B14F-4D97-AF65-F5344CB8AC3E}">
        <p14:creationId xmlns:p14="http://schemas.microsoft.com/office/powerpoint/2010/main" val="1873499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3DC2F-63F4-274B-5CC2-BCE0D4DBE93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4EB9357-8E0A-7068-08AB-21441833ECA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B33FCD0-D68D-D8B3-7C17-8767CCAF3D6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3AD6953-1979-04CC-4069-192531BAB6A8}"/>
              </a:ext>
            </a:extLst>
          </p:cNvPr>
          <p:cNvSpPr>
            <a:spLocks noGrp="1"/>
          </p:cNvSpPr>
          <p:nvPr>
            <p:ph type="dt" sz="half" idx="10"/>
          </p:nvPr>
        </p:nvSpPr>
        <p:spPr/>
        <p:txBody>
          <a:bodyPr/>
          <a:lstStyle/>
          <a:p>
            <a:fld id="{4C19D854-EF7D-44D0-9798-4C2218B4C269}" type="datetimeFigureOut">
              <a:rPr lang="en-US" smtClean="0"/>
              <a:t>11/10/2025</a:t>
            </a:fld>
            <a:endParaRPr lang="en-US"/>
          </a:p>
        </p:txBody>
      </p:sp>
      <p:sp>
        <p:nvSpPr>
          <p:cNvPr id="6" name="Footer Placeholder 5">
            <a:extLst>
              <a:ext uri="{FF2B5EF4-FFF2-40B4-BE49-F238E27FC236}">
                <a16:creationId xmlns:a16="http://schemas.microsoft.com/office/drawing/2014/main" id="{D1A0D987-9731-C0AA-D6D2-3551984519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82C510-A655-AC76-0A0B-B731B11D36AA}"/>
              </a:ext>
            </a:extLst>
          </p:cNvPr>
          <p:cNvSpPr>
            <a:spLocks noGrp="1"/>
          </p:cNvSpPr>
          <p:nvPr>
            <p:ph type="sldNum" sz="quarter" idx="12"/>
          </p:nvPr>
        </p:nvSpPr>
        <p:spPr/>
        <p:txBody>
          <a:bodyPr/>
          <a:lstStyle/>
          <a:p>
            <a:fld id="{10483373-6B7D-41F2-93B8-4E0CFFE05346}" type="slidenum">
              <a:rPr lang="en-US" smtClean="0"/>
              <a:t>‹#›</a:t>
            </a:fld>
            <a:endParaRPr lang="en-US"/>
          </a:p>
        </p:txBody>
      </p:sp>
    </p:spTree>
    <p:extLst>
      <p:ext uri="{BB962C8B-B14F-4D97-AF65-F5344CB8AC3E}">
        <p14:creationId xmlns:p14="http://schemas.microsoft.com/office/powerpoint/2010/main" val="3502444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5F050-2E04-79CD-5DA9-57AF8F97A94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2FB032F-19C3-9738-326C-CC8AC139F0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502E35C-0516-FA2F-2BD4-124E995D136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A9F5E4F-0BEA-7764-C052-2728B9958C6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0DB351E-0EC2-2759-8C63-67D697B4DD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B7D3F4-D2B7-D245-DEFB-D9E7C2855F88}"/>
              </a:ext>
            </a:extLst>
          </p:cNvPr>
          <p:cNvSpPr>
            <a:spLocks noGrp="1"/>
          </p:cNvSpPr>
          <p:nvPr>
            <p:ph type="dt" sz="half" idx="10"/>
          </p:nvPr>
        </p:nvSpPr>
        <p:spPr/>
        <p:txBody>
          <a:bodyPr/>
          <a:lstStyle/>
          <a:p>
            <a:fld id="{4C19D854-EF7D-44D0-9798-4C2218B4C269}" type="datetimeFigureOut">
              <a:rPr lang="en-US" smtClean="0"/>
              <a:t>11/10/2025</a:t>
            </a:fld>
            <a:endParaRPr lang="en-US"/>
          </a:p>
        </p:txBody>
      </p:sp>
      <p:sp>
        <p:nvSpPr>
          <p:cNvPr id="8" name="Footer Placeholder 7">
            <a:extLst>
              <a:ext uri="{FF2B5EF4-FFF2-40B4-BE49-F238E27FC236}">
                <a16:creationId xmlns:a16="http://schemas.microsoft.com/office/drawing/2014/main" id="{198D313E-71C0-B8D6-C37E-B34F6E665D5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2C78699-4DA8-3EDF-2457-0F8B60940F63}"/>
              </a:ext>
            </a:extLst>
          </p:cNvPr>
          <p:cNvSpPr>
            <a:spLocks noGrp="1"/>
          </p:cNvSpPr>
          <p:nvPr>
            <p:ph type="sldNum" sz="quarter" idx="12"/>
          </p:nvPr>
        </p:nvSpPr>
        <p:spPr/>
        <p:txBody>
          <a:bodyPr/>
          <a:lstStyle/>
          <a:p>
            <a:fld id="{10483373-6B7D-41F2-93B8-4E0CFFE05346}" type="slidenum">
              <a:rPr lang="en-US" smtClean="0"/>
              <a:t>‹#›</a:t>
            </a:fld>
            <a:endParaRPr lang="en-US"/>
          </a:p>
        </p:txBody>
      </p:sp>
    </p:spTree>
    <p:extLst>
      <p:ext uri="{BB962C8B-B14F-4D97-AF65-F5344CB8AC3E}">
        <p14:creationId xmlns:p14="http://schemas.microsoft.com/office/powerpoint/2010/main" val="3739121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CCADB-84C6-A526-B6D4-D19B0B58CBF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EC66389-AA18-711E-8959-2C60ADA7BA51}"/>
              </a:ext>
            </a:extLst>
          </p:cNvPr>
          <p:cNvSpPr>
            <a:spLocks noGrp="1"/>
          </p:cNvSpPr>
          <p:nvPr>
            <p:ph type="dt" sz="half" idx="10"/>
          </p:nvPr>
        </p:nvSpPr>
        <p:spPr/>
        <p:txBody>
          <a:bodyPr/>
          <a:lstStyle/>
          <a:p>
            <a:fld id="{4C19D854-EF7D-44D0-9798-4C2218B4C269}" type="datetimeFigureOut">
              <a:rPr lang="en-US" smtClean="0"/>
              <a:t>11/10/2025</a:t>
            </a:fld>
            <a:endParaRPr lang="en-US"/>
          </a:p>
        </p:txBody>
      </p:sp>
      <p:sp>
        <p:nvSpPr>
          <p:cNvPr id="4" name="Footer Placeholder 3">
            <a:extLst>
              <a:ext uri="{FF2B5EF4-FFF2-40B4-BE49-F238E27FC236}">
                <a16:creationId xmlns:a16="http://schemas.microsoft.com/office/drawing/2014/main" id="{32060F95-F961-EF14-7D67-2E41E9DC719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3B20DE5-FDD6-46A0-7DBB-6E719CFD54D5}"/>
              </a:ext>
            </a:extLst>
          </p:cNvPr>
          <p:cNvSpPr>
            <a:spLocks noGrp="1"/>
          </p:cNvSpPr>
          <p:nvPr>
            <p:ph type="sldNum" sz="quarter" idx="12"/>
          </p:nvPr>
        </p:nvSpPr>
        <p:spPr/>
        <p:txBody>
          <a:bodyPr/>
          <a:lstStyle/>
          <a:p>
            <a:fld id="{10483373-6B7D-41F2-93B8-4E0CFFE05346}" type="slidenum">
              <a:rPr lang="en-US" smtClean="0"/>
              <a:t>‹#›</a:t>
            </a:fld>
            <a:endParaRPr lang="en-US"/>
          </a:p>
        </p:txBody>
      </p:sp>
    </p:spTree>
    <p:extLst>
      <p:ext uri="{BB962C8B-B14F-4D97-AF65-F5344CB8AC3E}">
        <p14:creationId xmlns:p14="http://schemas.microsoft.com/office/powerpoint/2010/main" val="3166185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5A1839-A787-E83B-131A-1BEDCDA7EE2B}"/>
              </a:ext>
            </a:extLst>
          </p:cNvPr>
          <p:cNvSpPr>
            <a:spLocks noGrp="1"/>
          </p:cNvSpPr>
          <p:nvPr>
            <p:ph type="dt" sz="half" idx="10"/>
          </p:nvPr>
        </p:nvSpPr>
        <p:spPr/>
        <p:txBody>
          <a:bodyPr/>
          <a:lstStyle/>
          <a:p>
            <a:fld id="{4C19D854-EF7D-44D0-9798-4C2218B4C269}" type="datetimeFigureOut">
              <a:rPr lang="en-US" smtClean="0"/>
              <a:t>11/10/2025</a:t>
            </a:fld>
            <a:endParaRPr lang="en-US"/>
          </a:p>
        </p:txBody>
      </p:sp>
      <p:sp>
        <p:nvSpPr>
          <p:cNvPr id="3" name="Footer Placeholder 2">
            <a:extLst>
              <a:ext uri="{FF2B5EF4-FFF2-40B4-BE49-F238E27FC236}">
                <a16:creationId xmlns:a16="http://schemas.microsoft.com/office/drawing/2014/main" id="{C5DCC090-35D7-5C16-B1B4-63B75F33CAB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247BC82-C0D8-C067-9B91-2DCC033E9F55}"/>
              </a:ext>
            </a:extLst>
          </p:cNvPr>
          <p:cNvSpPr>
            <a:spLocks noGrp="1"/>
          </p:cNvSpPr>
          <p:nvPr>
            <p:ph type="sldNum" sz="quarter" idx="12"/>
          </p:nvPr>
        </p:nvSpPr>
        <p:spPr/>
        <p:txBody>
          <a:bodyPr/>
          <a:lstStyle/>
          <a:p>
            <a:fld id="{10483373-6B7D-41F2-93B8-4E0CFFE05346}" type="slidenum">
              <a:rPr lang="en-US" smtClean="0"/>
              <a:t>‹#›</a:t>
            </a:fld>
            <a:endParaRPr lang="en-US"/>
          </a:p>
        </p:txBody>
      </p:sp>
    </p:spTree>
    <p:extLst>
      <p:ext uri="{BB962C8B-B14F-4D97-AF65-F5344CB8AC3E}">
        <p14:creationId xmlns:p14="http://schemas.microsoft.com/office/powerpoint/2010/main" val="3617229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1CD18-DF13-096C-31DB-67E39B0444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6FA745E-B93F-0FE6-4AD9-21E1E9DD8B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AB0BB49-1EEF-919B-55A4-144C3185FD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A3181D-E1A6-2476-4F78-12EB612454BA}"/>
              </a:ext>
            </a:extLst>
          </p:cNvPr>
          <p:cNvSpPr>
            <a:spLocks noGrp="1"/>
          </p:cNvSpPr>
          <p:nvPr>
            <p:ph type="dt" sz="half" idx="10"/>
          </p:nvPr>
        </p:nvSpPr>
        <p:spPr/>
        <p:txBody>
          <a:bodyPr/>
          <a:lstStyle/>
          <a:p>
            <a:fld id="{4C19D854-EF7D-44D0-9798-4C2218B4C269}" type="datetimeFigureOut">
              <a:rPr lang="en-US" smtClean="0"/>
              <a:t>11/10/2025</a:t>
            </a:fld>
            <a:endParaRPr lang="en-US"/>
          </a:p>
        </p:txBody>
      </p:sp>
      <p:sp>
        <p:nvSpPr>
          <p:cNvPr id="6" name="Footer Placeholder 5">
            <a:extLst>
              <a:ext uri="{FF2B5EF4-FFF2-40B4-BE49-F238E27FC236}">
                <a16:creationId xmlns:a16="http://schemas.microsoft.com/office/drawing/2014/main" id="{830D59D3-1E0B-8CD7-4DE4-4E59A23362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6D18E5-4B73-167C-76F5-8C1BC8DF28D5}"/>
              </a:ext>
            </a:extLst>
          </p:cNvPr>
          <p:cNvSpPr>
            <a:spLocks noGrp="1"/>
          </p:cNvSpPr>
          <p:nvPr>
            <p:ph type="sldNum" sz="quarter" idx="12"/>
          </p:nvPr>
        </p:nvSpPr>
        <p:spPr/>
        <p:txBody>
          <a:bodyPr/>
          <a:lstStyle/>
          <a:p>
            <a:fld id="{10483373-6B7D-41F2-93B8-4E0CFFE05346}" type="slidenum">
              <a:rPr lang="en-US" smtClean="0"/>
              <a:t>‹#›</a:t>
            </a:fld>
            <a:endParaRPr lang="en-US"/>
          </a:p>
        </p:txBody>
      </p:sp>
    </p:spTree>
    <p:extLst>
      <p:ext uri="{BB962C8B-B14F-4D97-AF65-F5344CB8AC3E}">
        <p14:creationId xmlns:p14="http://schemas.microsoft.com/office/powerpoint/2010/main" val="774707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073C7-5290-59BF-EF6C-5D994FE5C6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F5E0909-1D26-2A3F-7E28-3CB042F3A9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C293036-BA30-F4B1-FEA8-09A68B42CA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E581014-8F59-0422-4678-FA6357C01DF4}"/>
              </a:ext>
            </a:extLst>
          </p:cNvPr>
          <p:cNvSpPr>
            <a:spLocks noGrp="1"/>
          </p:cNvSpPr>
          <p:nvPr>
            <p:ph type="dt" sz="half" idx="10"/>
          </p:nvPr>
        </p:nvSpPr>
        <p:spPr/>
        <p:txBody>
          <a:bodyPr/>
          <a:lstStyle/>
          <a:p>
            <a:fld id="{4C19D854-EF7D-44D0-9798-4C2218B4C269}" type="datetimeFigureOut">
              <a:rPr lang="en-US" smtClean="0"/>
              <a:t>11/10/2025</a:t>
            </a:fld>
            <a:endParaRPr lang="en-US"/>
          </a:p>
        </p:txBody>
      </p:sp>
      <p:sp>
        <p:nvSpPr>
          <p:cNvPr id="6" name="Footer Placeholder 5">
            <a:extLst>
              <a:ext uri="{FF2B5EF4-FFF2-40B4-BE49-F238E27FC236}">
                <a16:creationId xmlns:a16="http://schemas.microsoft.com/office/drawing/2014/main" id="{807A117B-03D2-C757-EA31-0EEAF48534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5E83252-63FD-D903-ACD4-ADF6865847EE}"/>
              </a:ext>
            </a:extLst>
          </p:cNvPr>
          <p:cNvSpPr>
            <a:spLocks noGrp="1"/>
          </p:cNvSpPr>
          <p:nvPr>
            <p:ph type="sldNum" sz="quarter" idx="12"/>
          </p:nvPr>
        </p:nvSpPr>
        <p:spPr/>
        <p:txBody>
          <a:bodyPr/>
          <a:lstStyle/>
          <a:p>
            <a:fld id="{10483373-6B7D-41F2-93B8-4E0CFFE05346}" type="slidenum">
              <a:rPr lang="en-US" smtClean="0"/>
              <a:t>‹#›</a:t>
            </a:fld>
            <a:endParaRPr lang="en-US"/>
          </a:p>
        </p:txBody>
      </p:sp>
    </p:spTree>
    <p:extLst>
      <p:ext uri="{BB962C8B-B14F-4D97-AF65-F5344CB8AC3E}">
        <p14:creationId xmlns:p14="http://schemas.microsoft.com/office/powerpoint/2010/main" val="1467259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40920-3E17-0918-AED1-AF35975BFF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22E7A2F-E2F2-7318-4051-6153318B68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A719BC-16DA-7F9F-E3EB-A251A1569C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C19D854-EF7D-44D0-9798-4C2218B4C269}" type="datetimeFigureOut">
              <a:rPr lang="en-US" smtClean="0"/>
              <a:t>11/10/2025</a:t>
            </a:fld>
            <a:endParaRPr lang="en-US"/>
          </a:p>
        </p:txBody>
      </p:sp>
      <p:sp>
        <p:nvSpPr>
          <p:cNvPr id="5" name="Footer Placeholder 4">
            <a:extLst>
              <a:ext uri="{FF2B5EF4-FFF2-40B4-BE49-F238E27FC236}">
                <a16:creationId xmlns:a16="http://schemas.microsoft.com/office/drawing/2014/main" id="{15C255A6-C8A4-3CEA-3183-4D9D456CB2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2C5FB60-FD23-C0E6-216E-42A97328ED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0483373-6B7D-41F2-93B8-4E0CFFE05346}" type="slidenum">
              <a:rPr lang="en-US" smtClean="0"/>
              <a:t>‹#›</a:t>
            </a:fld>
            <a:endParaRPr lang="en-US"/>
          </a:p>
        </p:txBody>
      </p:sp>
    </p:spTree>
    <p:extLst>
      <p:ext uri="{BB962C8B-B14F-4D97-AF65-F5344CB8AC3E}">
        <p14:creationId xmlns:p14="http://schemas.microsoft.com/office/powerpoint/2010/main" val="37687612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82A67-8F02-10C4-EFBF-5D948E0ECD23}"/>
              </a:ext>
            </a:extLst>
          </p:cNvPr>
          <p:cNvSpPr>
            <a:spLocks noGrp="1"/>
          </p:cNvSpPr>
          <p:nvPr>
            <p:ph type="title"/>
          </p:nvPr>
        </p:nvSpPr>
        <p:spPr>
          <a:xfrm>
            <a:off x="689940" y="871800"/>
            <a:ext cx="10663860" cy="822963"/>
          </a:xfrm>
        </p:spPr>
        <p:txBody>
          <a:bodyPr>
            <a:normAutofit fontScale="90000"/>
          </a:bodyPr>
          <a:lstStyle/>
          <a:p>
            <a:br>
              <a:rPr lang="en-US" sz="3599" dirty="0"/>
            </a:br>
            <a:endParaRPr lang="en-US" sz="2450" dirty="0"/>
          </a:p>
        </p:txBody>
      </p:sp>
      <p:sp>
        <p:nvSpPr>
          <p:cNvPr id="8" name="Text Placeholder 7">
            <a:extLst>
              <a:ext uri="{FF2B5EF4-FFF2-40B4-BE49-F238E27FC236}">
                <a16:creationId xmlns:a16="http://schemas.microsoft.com/office/drawing/2014/main" id="{69CE7033-E4B4-2263-38BB-2F8D24052613}"/>
              </a:ext>
            </a:extLst>
          </p:cNvPr>
          <p:cNvSpPr>
            <a:spLocks noGrp="1"/>
          </p:cNvSpPr>
          <p:nvPr>
            <p:ph type="body" sz="quarter" idx="13"/>
          </p:nvPr>
        </p:nvSpPr>
        <p:spPr>
          <a:xfrm>
            <a:off x="462042" y="128388"/>
            <a:ext cx="11119656" cy="627987"/>
          </a:xfrm>
        </p:spPr>
        <p:txBody>
          <a:bodyPr>
            <a:noAutofit/>
          </a:bodyPr>
          <a:lstStyle/>
          <a:p>
            <a:pPr marL="0" indent="0">
              <a:buNone/>
            </a:pPr>
            <a:r>
              <a:rPr lang="en-US" sz="2800" b="1" dirty="0">
                <a:solidFill>
                  <a:srgbClr val="00437B"/>
                </a:solidFill>
              </a:rPr>
              <a:t>Healthy eating during the holidays</a:t>
            </a:r>
          </a:p>
        </p:txBody>
      </p:sp>
      <p:sp>
        <p:nvSpPr>
          <p:cNvPr id="15" name="TextBox 14">
            <a:extLst>
              <a:ext uri="{FF2B5EF4-FFF2-40B4-BE49-F238E27FC236}">
                <a16:creationId xmlns:a16="http://schemas.microsoft.com/office/drawing/2014/main" id="{DF3DF8D4-E4C2-A226-98E5-043364A31CD1}"/>
              </a:ext>
            </a:extLst>
          </p:cNvPr>
          <p:cNvSpPr txBox="1"/>
          <p:nvPr/>
        </p:nvSpPr>
        <p:spPr>
          <a:xfrm>
            <a:off x="8748812" y="951169"/>
            <a:ext cx="3028273" cy="1569660"/>
          </a:xfrm>
          <a:prstGeom prst="rect">
            <a:avLst/>
          </a:prstGeom>
          <a:noFill/>
        </p:spPr>
        <p:txBody>
          <a:bodyPr wrap="square">
            <a:spAutoFit/>
          </a:bodyPr>
          <a:lstStyle/>
          <a:p>
            <a:pPr algn="ctr"/>
            <a:r>
              <a:rPr lang="en-US" sz="2400" b="1" dirty="0">
                <a:solidFill>
                  <a:srgbClr val="0070C0"/>
                </a:solidFill>
              </a:rPr>
              <a:t>Top 5 Takeaways</a:t>
            </a:r>
          </a:p>
          <a:p>
            <a:pPr algn="ctr"/>
            <a:r>
              <a:rPr lang="en-US" sz="2400" b="1" dirty="0">
                <a:solidFill>
                  <a:srgbClr val="00437B"/>
                </a:solidFill>
              </a:rPr>
              <a:t>to set yourself up for success this holiday season</a:t>
            </a:r>
          </a:p>
        </p:txBody>
      </p:sp>
      <p:sp>
        <p:nvSpPr>
          <p:cNvPr id="5" name="Frame 4">
            <a:extLst>
              <a:ext uri="{FF2B5EF4-FFF2-40B4-BE49-F238E27FC236}">
                <a16:creationId xmlns:a16="http://schemas.microsoft.com/office/drawing/2014/main" id="{B0BB818C-A470-C53E-C894-761F20E0D277}"/>
              </a:ext>
            </a:extLst>
          </p:cNvPr>
          <p:cNvSpPr/>
          <p:nvPr/>
        </p:nvSpPr>
        <p:spPr>
          <a:xfrm>
            <a:off x="8434418" y="692459"/>
            <a:ext cx="3657063" cy="2011829"/>
          </a:xfrm>
          <a:prstGeom prst="frame">
            <a:avLst/>
          </a:prstGeom>
          <a:solidFill>
            <a:srgbClr val="D7DF23"/>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11" name="Picture 10" descr="A blue and yellow logo&#10;&#10;Description automatically generated">
            <a:extLst>
              <a:ext uri="{FF2B5EF4-FFF2-40B4-BE49-F238E27FC236}">
                <a16:creationId xmlns:a16="http://schemas.microsoft.com/office/drawing/2014/main" id="{7939BDC4-5758-40B0-08D9-020C4C8D80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42896" y="6346459"/>
            <a:ext cx="1266700" cy="390566"/>
          </a:xfrm>
          <a:prstGeom prst="rect">
            <a:avLst/>
          </a:prstGeom>
        </p:spPr>
      </p:pic>
      <p:cxnSp>
        <p:nvCxnSpPr>
          <p:cNvPr id="4" name="Straight Connector 3">
            <a:extLst>
              <a:ext uri="{FF2B5EF4-FFF2-40B4-BE49-F238E27FC236}">
                <a16:creationId xmlns:a16="http://schemas.microsoft.com/office/drawing/2014/main" id="{642C22EA-8EA0-F1E7-EFAC-F554EF4E6CC3}"/>
              </a:ext>
            </a:extLst>
          </p:cNvPr>
          <p:cNvCxnSpPr>
            <a:cxnSpLocks/>
          </p:cNvCxnSpPr>
          <p:nvPr/>
        </p:nvCxnSpPr>
        <p:spPr>
          <a:xfrm>
            <a:off x="9058275" y="1383759"/>
            <a:ext cx="2295525" cy="0"/>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sp>
        <p:nvSpPr>
          <p:cNvPr id="10" name="Content Placeholder 2">
            <a:extLst>
              <a:ext uri="{FF2B5EF4-FFF2-40B4-BE49-F238E27FC236}">
                <a16:creationId xmlns:a16="http://schemas.microsoft.com/office/drawing/2014/main" id="{4A2AEB93-9451-1057-B816-840510AA8DBB}"/>
              </a:ext>
            </a:extLst>
          </p:cNvPr>
          <p:cNvSpPr>
            <a:spLocks noGrp="1"/>
          </p:cNvSpPr>
          <p:nvPr>
            <p:ph idx="1"/>
          </p:nvPr>
        </p:nvSpPr>
        <p:spPr>
          <a:xfrm>
            <a:off x="131165" y="809267"/>
            <a:ext cx="8303252" cy="6048733"/>
          </a:xfrm>
        </p:spPr>
        <p:txBody>
          <a:bodyPr>
            <a:noAutofit/>
          </a:bodyPr>
          <a:lstStyle/>
          <a:p>
            <a:pPr marL="457200" indent="-457200">
              <a:spcBef>
                <a:spcPts val="600"/>
              </a:spcBef>
              <a:buClr>
                <a:srgbClr val="00417B"/>
              </a:buClr>
              <a:buFont typeface="+mj-lt"/>
              <a:buAutoNum type="arabicPeriod"/>
            </a:pPr>
            <a:r>
              <a:rPr lang="en-US" sz="1600" b="1" dirty="0">
                <a:solidFill>
                  <a:srgbClr val="0070C0"/>
                </a:solidFill>
                <a:latin typeface="Arial" panose="020B0604020202020204" pitchFamily="34" charset="0"/>
                <a:cs typeface="Arial" panose="020B0604020202020204" pitchFamily="34" charset="0"/>
              </a:rPr>
              <a:t>Practice mindful eating</a:t>
            </a:r>
          </a:p>
          <a:p>
            <a:pPr marL="685800" indent="0">
              <a:spcBef>
                <a:spcPts val="600"/>
              </a:spcBef>
              <a:buClr>
                <a:schemeClr val="accent2"/>
              </a:buClr>
              <a:buNone/>
            </a:pPr>
            <a:r>
              <a:rPr lang="en-US" sz="1600" dirty="0">
                <a:solidFill>
                  <a:schemeClr val="tx1"/>
                </a:solidFill>
                <a:latin typeface="Arial" panose="020B0604020202020204" pitchFamily="34" charset="0"/>
                <a:ea typeface="Calibri" panose="020F0502020204030204" pitchFamily="34" charset="0"/>
                <a:cs typeface="Arial" panose="020B0604020202020204" pitchFamily="34" charset="0"/>
              </a:rPr>
              <a:t>It can be easy to graze during gatherings. Try to stay present, focus on socializing and monitor how your body feels with each bite.</a:t>
            </a:r>
            <a:endParaRPr lang="en-US" sz="1600" dirty="0">
              <a:solidFill>
                <a:schemeClr val="tx1"/>
              </a:solidFill>
              <a:latin typeface="Arial" panose="020B0604020202020204" pitchFamily="34" charset="0"/>
              <a:cs typeface="Arial" panose="020B0604020202020204" pitchFamily="34" charset="0"/>
            </a:endParaRPr>
          </a:p>
          <a:p>
            <a:pPr marL="457200" indent="-457200">
              <a:spcBef>
                <a:spcPts val="600"/>
              </a:spcBef>
              <a:buClr>
                <a:srgbClr val="00417B"/>
              </a:buClr>
              <a:buFont typeface="+mj-lt"/>
              <a:buAutoNum type="arabicPeriod" startAt="2"/>
            </a:pPr>
            <a:r>
              <a:rPr lang="en-US" sz="1600" b="1" dirty="0">
                <a:solidFill>
                  <a:srgbClr val="0070C0"/>
                </a:solidFill>
                <a:latin typeface="Arial" panose="020B0604020202020204" pitchFamily="34" charset="0"/>
                <a:cs typeface="Arial" panose="020B0604020202020204" pitchFamily="34" charset="0"/>
              </a:rPr>
              <a:t>Stay fueled</a:t>
            </a:r>
          </a:p>
          <a:p>
            <a:pPr lvl="1" indent="0">
              <a:lnSpc>
                <a:spcPct val="110000"/>
              </a:lnSpc>
              <a:spcBef>
                <a:spcPts val="600"/>
              </a:spcBef>
              <a:buClr>
                <a:schemeClr val="accent2"/>
              </a:buClr>
              <a:buNone/>
            </a:pPr>
            <a:r>
              <a:rPr lang="en-US" sz="1600" dirty="0">
                <a:solidFill>
                  <a:schemeClr val="tx1"/>
                </a:solidFill>
                <a:latin typeface="Arial" panose="020B0604020202020204" pitchFamily="34" charset="0"/>
                <a:ea typeface="Calibri" panose="020F0502020204030204" pitchFamily="34" charset="0"/>
                <a:cs typeface="Arial" panose="020B0604020202020204" pitchFamily="34" charset="0"/>
              </a:rPr>
              <a:t>Skipping meals </a:t>
            </a:r>
            <a:r>
              <a:rPr lang="en-US" sz="1600" dirty="0">
                <a:latin typeface="Arial" panose="020B0604020202020204" pitchFamily="34" charset="0"/>
                <a:ea typeface="Calibri" panose="020F0502020204030204" pitchFamily="34" charset="0"/>
                <a:cs typeface="Arial" panose="020B0604020202020204" pitchFamily="34" charset="0"/>
              </a:rPr>
              <a:t>can lead to overeating. Stick to regular, balanced meals and listen to your hunger cues.</a:t>
            </a:r>
            <a:endParaRPr lang="en-US" sz="16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457200" indent="-457200">
              <a:spcBef>
                <a:spcPts val="600"/>
              </a:spcBef>
              <a:buClr>
                <a:srgbClr val="00417B"/>
              </a:buClr>
              <a:buFont typeface="+mj-lt"/>
              <a:buAutoNum type="arabicPeriod" startAt="2"/>
            </a:pPr>
            <a:r>
              <a:rPr lang="en-US" sz="1600" b="1" dirty="0">
                <a:solidFill>
                  <a:srgbClr val="0070C0"/>
                </a:solidFill>
                <a:latin typeface="Arial" panose="020B0604020202020204" pitchFamily="34" charset="0"/>
                <a:cs typeface="Arial" panose="020B0604020202020204" pitchFamily="34" charset="0"/>
              </a:rPr>
              <a:t>Balance your plate</a:t>
            </a:r>
          </a:p>
          <a:p>
            <a:pPr lvl="1" indent="0">
              <a:lnSpc>
                <a:spcPct val="110000"/>
              </a:lnSpc>
              <a:spcBef>
                <a:spcPts val="600"/>
              </a:spcBef>
              <a:buClr>
                <a:schemeClr val="accent2"/>
              </a:buClr>
              <a:buNone/>
            </a:pPr>
            <a:r>
              <a:rPr lang="en-US" sz="1600" dirty="0">
                <a:latin typeface="Arial" panose="020B0604020202020204" pitchFamily="34" charset="0"/>
                <a:ea typeface="Calibri" panose="020F0502020204030204" pitchFamily="34" charset="0"/>
                <a:cs typeface="Arial" panose="020B0604020202020204" pitchFamily="34" charset="0"/>
              </a:rPr>
              <a:t>Add lean proteins and colorful veggies alongside your favorite treats. Smaller portions or sharing can help you feel satisfied without feeling sluggish.</a:t>
            </a:r>
            <a:endParaRPr lang="en-US" sz="16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457200" indent="-457200">
              <a:spcBef>
                <a:spcPts val="600"/>
              </a:spcBef>
              <a:buClr>
                <a:srgbClr val="00417B"/>
              </a:buClr>
              <a:buFont typeface="+mj-lt"/>
              <a:buAutoNum type="arabicPeriod" startAt="2"/>
            </a:pPr>
            <a:r>
              <a:rPr lang="en-US" sz="1600" b="1" dirty="0">
                <a:solidFill>
                  <a:srgbClr val="0070C0"/>
                </a:solidFill>
                <a:latin typeface="Arial" panose="020B0604020202020204" pitchFamily="34" charset="0"/>
                <a:cs typeface="Arial" panose="020B0604020202020204" pitchFamily="34" charset="0"/>
              </a:rPr>
              <a:t>Plan ahead</a:t>
            </a:r>
          </a:p>
          <a:p>
            <a:pPr lvl="1" indent="0">
              <a:lnSpc>
                <a:spcPct val="110000"/>
              </a:lnSpc>
              <a:spcBef>
                <a:spcPts val="600"/>
              </a:spcBef>
              <a:buClr>
                <a:schemeClr val="accent2"/>
              </a:buClr>
              <a:buNone/>
            </a:pPr>
            <a:r>
              <a:rPr lang="en-US" sz="1600" dirty="0">
                <a:solidFill>
                  <a:schemeClr val="tx1"/>
                </a:solidFill>
                <a:latin typeface="Arial" panose="020B0604020202020204" pitchFamily="34" charset="0"/>
                <a:ea typeface="Calibri" panose="020F0502020204030204" pitchFamily="34" charset="0"/>
                <a:cs typeface="Arial" panose="020B0604020202020204" pitchFamily="34" charset="0"/>
              </a:rPr>
              <a:t>A healthy snack before events can he</a:t>
            </a:r>
            <a:r>
              <a:rPr lang="en-US" sz="1600" dirty="0">
                <a:latin typeface="Arial" panose="020B0604020202020204" pitchFamily="34" charset="0"/>
                <a:ea typeface="Calibri" panose="020F0502020204030204" pitchFamily="34" charset="0"/>
                <a:cs typeface="Arial" panose="020B0604020202020204" pitchFamily="34" charset="0"/>
              </a:rPr>
              <a:t>lp curb cravings and support mindful choices.</a:t>
            </a:r>
            <a:endParaRPr lang="en-US" sz="1600"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marL="457200" indent="-457200">
              <a:spcBef>
                <a:spcPts val="600"/>
              </a:spcBef>
              <a:buClr>
                <a:srgbClr val="00417B"/>
              </a:buClr>
              <a:buFont typeface="+mj-lt"/>
              <a:buAutoNum type="arabicPeriod" startAt="2"/>
            </a:pPr>
            <a:r>
              <a:rPr lang="en-US" sz="1600" b="1" dirty="0">
                <a:solidFill>
                  <a:srgbClr val="0070C0"/>
                </a:solidFill>
                <a:latin typeface="Arial" panose="020B0604020202020204" pitchFamily="34" charset="0"/>
                <a:cs typeface="Arial" panose="020B0604020202020204" pitchFamily="34" charset="0"/>
              </a:rPr>
              <a:t>Give yourself grace</a:t>
            </a:r>
          </a:p>
          <a:p>
            <a:pPr lvl="1" indent="0">
              <a:lnSpc>
                <a:spcPct val="110000"/>
              </a:lnSpc>
              <a:spcBef>
                <a:spcPts val="600"/>
              </a:spcBef>
              <a:buClr>
                <a:schemeClr val="accent2"/>
              </a:buClr>
              <a:buNone/>
            </a:pPr>
            <a:r>
              <a:rPr lang="en-US" sz="1600" dirty="0">
                <a:latin typeface="Arial" panose="020B0604020202020204" pitchFamily="34" charset="0"/>
                <a:cs typeface="Arial" panose="020B0604020202020204" pitchFamily="34" charset="0"/>
              </a:rPr>
              <a:t>While the holiday season can be a time of joy, it may bring feelings of stress, grief, and loneliness. Our Care Managers are here to support your overall health. To contact a care manager, call 1-877-222-1240* (TTY 711), 8 a.m. to 5 p.m. ET, or email Case.Management@UniveraHealthcare.com</a:t>
            </a:r>
            <a:endParaRPr lang="en-US" sz="1600" dirty="0">
              <a:solidFill>
                <a:schemeClr val="tx1"/>
              </a:solidFill>
              <a:latin typeface="Arial" panose="020B0604020202020204" pitchFamily="34" charset="0"/>
              <a:cs typeface="Arial" panose="020B0604020202020204" pitchFamily="34" charset="0"/>
            </a:endParaRPr>
          </a:p>
          <a:p>
            <a:pPr lvl="1" indent="0">
              <a:lnSpc>
                <a:spcPct val="110000"/>
              </a:lnSpc>
              <a:spcBef>
                <a:spcPts val="600"/>
              </a:spcBef>
              <a:buClr>
                <a:schemeClr val="accent2"/>
              </a:buClr>
              <a:buNone/>
            </a:pPr>
            <a:endParaRPr lang="en-US" sz="1400" b="1" baseline="30000" dirty="0">
              <a:solidFill>
                <a:schemeClr val="accent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86DD7500-5C80-0A38-C610-49849BA66FCB}"/>
              </a:ext>
            </a:extLst>
          </p:cNvPr>
          <p:cNvSpPr txBox="1"/>
          <p:nvPr/>
        </p:nvSpPr>
        <p:spPr>
          <a:xfrm>
            <a:off x="812100" y="6259613"/>
            <a:ext cx="6094378" cy="338554"/>
          </a:xfrm>
          <a:prstGeom prst="rect">
            <a:avLst/>
          </a:prstGeom>
          <a:noFill/>
        </p:spPr>
        <p:txBody>
          <a:bodyPr wrap="square">
            <a:spAutoFit/>
          </a:bodyPr>
          <a:lstStyle/>
          <a:p>
            <a:pPr marL="0" marR="0">
              <a:spcAft>
                <a:spcPts val="800"/>
              </a:spcAft>
              <a:buNone/>
            </a:pPr>
            <a:r>
              <a:rPr lang="en-US" sz="800" dirty="0">
                <a:effectLst/>
                <a:latin typeface="Calibri" panose="020F0502020204030204" pitchFamily="34" charset="0"/>
                <a:ea typeface="Aptos" panose="020B0004020202020204" pitchFamily="34" charset="0"/>
                <a:cs typeface="Times New Roman" panose="02020603050405020304" pitchFamily="18" charset="0"/>
              </a:rPr>
              <a:t>*This is not a crisis / suicide hotline. If you or a loved one are experiencing suicidal thoughts or ideations call or text 988* or call 1-800-273-8255(TTY 711) for the 988 Suicide and Crisis Lifeline.</a:t>
            </a:r>
            <a:endParaRPr lang="en-US" sz="105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1026" name="Picture 2">
            <a:extLst>
              <a:ext uri="{FF2B5EF4-FFF2-40B4-BE49-F238E27FC236}">
                <a16:creationId xmlns:a16="http://schemas.microsoft.com/office/drawing/2014/main" id="{1CA4D2E4-E063-173B-9445-582AC8D755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0953" y="2962998"/>
            <a:ext cx="3780528" cy="25226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7485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TotalTime>
  <Words>364</Words>
  <Application>Microsoft Office PowerPoint</Application>
  <PresentationFormat>Widescreen</PresentationFormat>
  <Paragraphs>21</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Calibri</vt:lpstr>
      <vt:lpstr>Office Theme</vt:lpstr>
      <vt:lpstr> </vt:lpstr>
    </vt:vector>
  </TitlesOfParts>
  <Company>Excellus BCBS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Katherine Barry</dc:creator>
  <cp:lastModifiedBy>Katherine Barry</cp:lastModifiedBy>
  <cp:revision>3</cp:revision>
  <dcterms:created xsi:type="dcterms:W3CDTF">2025-11-05T21:16:09Z</dcterms:created>
  <dcterms:modified xsi:type="dcterms:W3CDTF">2025-11-10T17:16:35Z</dcterms:modified>
</cp:coreProperties>
</file>